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5"/>
  </p:notesMasterIdLst>
  <p:sldIdLst>
    <p:sldId id="256" r:id="rId2"/>
    <p:sldId id="263" r:id="rId3"/>
    <p:sldId id="264" r:id="rId4"/>
    <p:sldId id="265" r:id="rId5"/>
    <p:sldId id="260" r:id="rId6"/>
    <p:sldId id="259" r:id="rId7"/>
    <p:sldId id="261" r:id="rId8"/>
    <p:sldId id="262" r:id="rId9"/>
    <p:sldId id="266" r:id="rId10"/>
    <p:sldId id="267" r:id="rId11"/>
    <p:sldId id="269" r:id="rId12"/>
    <p:sldId id="268" r:id="rId13"/>
    <p:sldId id="270"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0" d="100"/>
          <a:sy n="60" d="100"/>
        </p:scale>
        <p:origin x="-16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D2DDDD-535D-0948-96A3-740A3493CE9D}" type="datetimeFigureOut">
              <a:rPr lang="en-US" smtClean="0"/>
              <a:t>3/10/14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0D23E7-0133-3042-AED2-4091DF34D866}" type="slidenum">
              <a:rPr lang="en-US" smtClean="0"/>
              <a:t>‹#›</a:t>
            </a:fld>
            <a:endParaRPr lang="en-US"/>
          </a:p>
        </p:txBody>
      </p:sp>
    </p:spTree>
    <p:extLst>
      <p:ext uri="{BB962C8B-B14F-4D97-AF65-F5344CB8AC3E}">
        <p14:creationId xmlns:p14="http://schemas.microsoft.com/office/powerpoint/2010/main" val="25618940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two grids are the conceptual pieces</a:t>
            </a:r>
            <a:r>
              <a:rPr lang="en-US" baseline="0" dirty="0" smtClean="0"/>
              <a:t> that can guide our space design.    This grid takes the variety of ways individuals do their own work privately and together at different stages of learning and for different learning purposes.</a:t>
            </a:r>
            <a:endParaRPr lang="en-US" dirty="0"/>
          </a:p>
        </p:txBody>
      </p:sp>
      <p:sp>
        <p:nvSpPr>
          <p:cNvPr id="4" name="Slide Number Placeholder 3"/>
          <p:cNvSpPr>
            <a:spLocks noGrp="1"/>
          </p:cNvSpPr>
          <p:nvPr>
            <p:ph type="sldNum" sz="quarter" idx="10"/>
          </p:nvPr>
        </p:nvSpPr>
        <p:spPr/>
        <p:txBody>
          <a:bodyPr/>
          <a:lstStyle/>
          <a:p>
            <a:fld id="{3346049D-24CD-A649-A6A1-1071D792C359}" type="slidenum">
              <a:rPr lang="en-US" smtClean="0"/>
              <a:t>5</a:t>
            </a:fld>
            <a:endParaRPr lang="en-US"/>
          </a:p>
        </p:txBody>
      </p:sp>
    </p:spTree>
    <p:extLst>
      <p:ext uri="{BB962C8B-B14F-4D97-AF65-F5344CB8AC3E}">
        <p14:creationId xmlns:p14="http://schemas.microsoft.com/office/powerpoint/2010/main" val="220123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illustrates the connections</a:t>
            </a:r>
            <a:r>
              <a:rPr lang="en-US" baseline="0" dirty="0" smtClean="0"/>
              <a:t> between pedagogy, space, and technology…in order to build an engaging and active learning environment for students and teachers.</a:t>
            </a:r>
            <a:endParaRPr lang="en-US" dirty="0"/>
          </a:p>
        </p:txBody>
      </p:sp>
      <p:sp>
        <p:nvSpPr>
          <p:cNvPr id="4" name="Slide Number Placeholder 3"/>
          <p:cNvSpPr>
            <a:spLocks noGrp="1"/>
          </p:cNvSpPr>
          <p:nvPr>
            <p:ph type="sldNum" sz="quarter" idx="10"/>
          </p:nvPr>
        </p:nvSpPr>
        <p:spPr/>
        <p:txBody>
          <a:bodyPr/>
          <a:lstStyle/>
          <a:p>
            <a:fld id="{3346049D-24CD-A649-A6A1-1071D792C359}" type="slidenum">
              <a:rPr lang="en-US" smtClean="0"/>
              <a:t>6</a:t>
            </a:fld>
            <a:endParaRPr lang="en-US"/>
          </a:p>
        </p:txBody>
      </p:sp>
    </p:spTree>
    <p:extLst>
      <p:ext uri="{BB962C8B-B14F-4D97-AF65-F5344CB8AC3E}">
        <p14:creationId xmlns:p14="http://schemas.microsoft.com/office/powerpoint/2010/main" val="66267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a:t>
            </a:r>
            <a:r>
              <a:rPr lang="en-US" dirty="0" smtClean="0"/>
              <a:t> possible classroom design from Steelcase in Michigan.</a:t>
            </a:r>
            <a:r>
              <a:rPr lang="en-US" baseline="0" dirty="0" smtClean="0"/>
              <a:t>  This is not necessarily the exact products and/or space we will have. </a:t>
            </a:r>
            <a:r>
              <a:rPr lang="en-US" dirty="0" smtClean="0"/>
              <a:t>This</a:t>
            </a:r>
            <a:r>
              <a:rPr lang="en-US" baseline="0" dirty="0" smtClean="0"/>
              <a:t> is one example of a classroom that can meet our learners’ preferences and prepare them for their future demands.  It allows for flexibility, collaboration, integration of technology, and private spaces.  (Refer to conceptual grid.)</a:t>
            </a:r>
            <a:endParaRPr lang="en-US" dirty="0"/>
          </a:p>
        </p:txBody>
      </p:sp>
      <p:sp>
        <p:nvSpPr>
          <p:cNvPr id="4" name="Slide Number Placeholder 3"/>
          <p:cNvSpPr>
            <a:spLocks noGrp="1"/>
          </p:cNvSpPr>
          <p:nvPr>
            <p:ph type="sldNum" sz="quarter" idx="10"/>
          </p:nvPr>
        </p:nvSpPr>
        <p:spPr/>
        <p:txBody>
          <a:bodyPr/>
          <a:lstStyle/>
          <a:p>
            <a:fld id="{3346049D-24CD-A649-A6A1-1071D792C359}" type="slidenum">
              <a:rPr lang="en-US" smtClean="0"/>
              <a:t>7</a:t>
            </a:fld>
            <a:endParaRPr lang="en-US"/>
          </a:p>
        </p:txBody>
      </p:sp>
    </p:spTree>
    <p:extLst>
      <p:ext uri="{BB962C8B-B14F-4D97-AF65-F5344CB8AC3E}">
        <p14:creationId xmlns:p14="http://schemas.microsoft.com/office/powerpoint/2010/main" val="189895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a:t>
            </a:r>
            <a:r>
              <a:rPr lang="en-US" dirty="0" smtClean="0"/>
              <a:t> possible classroom design from Steelcase.</a:t>
            </a:r>
            <a:r>
              <a:rPr lang="en-US" baseline="0" dirty="0" smtClean="0"/>
              <a:t>  It is not necessarily the exact products and/or space we will have.  </a:t>
            </a:r>
            <a:r>
              <a:rPr lang="en-US" dirty="0" smtClean="0"/>
              <a:t>This</a:t>
            </a:r>
            <a:r>
              <a:rPr lang="en-US" baseline="0" dirty="0" smtClean="0"/>
              <a:t> another example of a classroom that can meet learners’ preferences and future demands.  Students have the ability work together or privately, and they can integrate technology in a small and/or large group.   (Refer to conceptual grid)</a:t>
            </a:r>
            <a:endParaRPr lang="en-US" dirty="0"/>
          </a:p>
        </p:txBody>
      </p:sp>
      <p:sp>
        <p:nvSpPr>
          <p:cNvPr id="4" name="Slide Number Placeholder 3"/>
          <p:cNvSpPr>
            <a:spLocks noGrp="1"/>
          </p:cNvSpPr>
          <p:nvPr>
            <p:ph type="sldNum" sz="quarter" idx="10"/>
          </p:nvPr>
        </p:nvSpPr>
        <p:spPr/>
        <p:txBody>
          <a:bodyPr/>
          <a:lstStyle/>
          <a:p>
            <a:fld id="{3346049D-24CD-A649-A6A1-1071D792C359}" type="slidenum">
              <a:rPr lang="en-US" smtClean="0"/>
              <a:t>8</a:t>
            </a:fld>
            <a:endParaRPr lang="en-US"/>
          </a:p>
        </p:txBody>
      </p:sp>
    </p:spTree>
    <p:extLst>
      <p:ext uri="{BB962C8B-B14F-4D97-AF65-F5344CB8AC3E}">
        <p14:creationId xmlns:p14="http://schemas.microsoft.com/office/powerpoint/2010/main" val="1374092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65194-82C3-024F-B6AD-FE1CB4D8B3C7}"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350737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65194-82C3-024F-B6AD-FE1CB4D8B3C7}"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2316394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65194-82C3-024F-B6AD-FE1CB4D8B3C7}"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11927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65194-82C3-024F-B6AD-FE1CB4D8B3C7}"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219934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E65194-82C3-024F-B6AD-FE1CB4D8B3C7}"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2759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E65194-82C3-024F-B6AD-FE1CB4D8B3C7}" type="datetimeFigureOut">
              <a:rPr lang="en-US" smtClean="0"/>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3964848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E65194-82C3-024F-B6AD-FE1CB4D8B3C7}" type="datetimeFigureOut">
              <a:rPr lang="en-US" smtClean="0"/>
              <a:t>3/10/14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3479079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E65194-82C3-024F-B6AD-FE1CB4D8B3C7}" type="datetimeFigureOut">
              <a:rPr lang="en-US" smtClean="0"/>
              <a:t>3/10/14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10309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65194-82C3-024F-B6AD-FE1CB4D8B3C7}" type="datetimeFigureOut">
              <a:rPr lang="en-US" smtClean="0"/>
              <a:t>3/10/14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389306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65194-82C3-024F-B6AD-FE1CB4D8B3C7}" type="datetimeFigureOut">
              <a:rPr lang="en-US" smtClean="0"/>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62480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65194-82C3-024F-B6AD-FE1CB4D8B3C7}" type="datetimeFigureOut">
              <a:rPr lang="en-US" smtClean="0"/>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3E270-25AB-9843-AE25-A0698C590392}" type="slidenum">
              <a:rPr lang="en-US" smtClean="0"/>
              <a:t>‹#›</a:t>
            </a:fld>
            <a:endParaRPr lang="en-US"/>
          </a:p>
        </p:txBody>
      </p:sp>
    </p:spTree>
    <p:extLst>
      <p:ext uri="{BB962C8B-B14F-4D97-AF65-F5344CB8AC3E}">
        <p14:creationId xmlns:p14="http://schemas.microsoft.com/office/powerpoint/2010/main" val="39780491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65194-82C3-024F-B6AD-FE1CB4D8B3C7}" type="datetimeFigureOut">
              <a:rPr lang="en-US" smtClean="0"/>
              <a:t>3/10/14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3E270-25AB-9843-AE25-A0698C590392}" type="slidenum">
              <a:rPr lang="en-US" smtClean="0"/>
              <a:t>‹#›</a:t>
            </a:fld>
            <a:endParaRPr lang="en-US"/>
          </a:p>
        </p:txBody>
      </p:sp>
    </p:spTree>
    <p:extLst>
      <p:ext uri="{BB962C8B-B14F-4D97-AF65-F5344CB8AC3E}">
        <p14:creationId xmlns:p14="http://schemas.microsoft.com/office/powerpoint/2010/main" val="1753235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New Canton South High School</a:t>
            </a:r>
            <a:endParaRPr lang="en-US" dirty="0"/>
          </a:p>
        </p:txBody>
      </p:sp>
      <p:sp>
        <p:nvSpPr>
          <p:cNvPr id="3" name="Subtitle 2"/>
          <p:cNvSpPr>
            <a:spLocks noGrp="1"/>
          </p:cNvSpPr>
          <p:nvPr>
            <p:ph type="subTitle" idx="1"/>
          </p:nvPr>
        </p:nvSpPr>
        <p:spPr/>
        <p:txBody>
          <a:bodyPr/>
          <a:lstStyle/>
          <a:p>
            <a:r>
              <a:rPr lang="en-US" dirty="0" smtClean="0"/>
              <a:t>Academic Spaces Committee</a:t>
            </a:r>
          </a:p>
          <a:p>
            <a:endParaRPr lang="en-US" dirty="0"/>
          </a:p>
        </p:txBody>
      </p:sp>
      <p:pic>
        <p:nvPicPr>
          <p:cNvPr id="4" name="Picture 3" descr="hd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867" y="720725"/>
            <a:ext cx="5003800" cy="1409700"/>
          </a:xfrm>
          <a:prstGeom prst="rect">
            <a:avLst/>
          </a:prstGeom>
        </p:spPr>
      </p:pic>
    </p:spTree>
    <p:extLst>
      <p:ext uri="{BB962C8B-B14F-4D97-AF65-F5344CB8AC3E}">
        <p14:creationId xmlns:p14="http://schemas.microsoft.com/office/powerpoint/2010/main" val="14156963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80"/>
                </a:solidFill>
              </a:rPr>
              <a:t>Fine Arts – Visual Art</a:t>
            </a:r>
            <a:endParaRPr lang="en-US" dirty="0">
              <a:solidFill>
                <a:srgbClr val="800080"/>
              </a:solidFill>
            </a:endParaRPr>
          </a:p>
        </p:txBody>
      </p:sp>
      <p:sp>
        <p:nvSpPr>
          <p:cNvPr id="3" name="Content Placeholder 2"/>
          <p:cNvSpPr>
            <a:spLocks noGrp="1"/>
          </p:cNvSpPr>
          <p:nvPr>
            <p:ph idx="1"/>
          </p:nvPr>
        </p:nvSpPr>
        <p:spPr/>
        <p:txBody>
          <a:bodyPr/>
          <a:lstStyle/>
          <a:p>
            <a:r>
              <a:rPr lang="en-US" dirty="0" smtClean="0"/>
              <a:t>Visual Art Key Points</a:t>
            </a:r>
          </a:p>
          <a:p>
            <a:pPr lvl="1"/>
            <a:r>
              <a:rPr lang="en-US" dirty="0" smtClean="0">
                <a:solidFill>
                  <a:srgbClr val="FF0000"/>
                </a:solidFill>
              </a:rPr>
              <a:t>Flexibility</a:t>
            </a:r>
          </a:p>
          <a:p>
            <a:pPr lvl="1"/>
            <a:r>
              <a:rPr lang="en-US" dirty="0" smtClean="0">
                <a:solidFill>
                  <a:srgbClr val="008000"/>
                </a:solidFill>
              </a:rPr>
              <a:t>Meaningful, collaborative workspaces</a:t>
            </a:r>
          </a:p>
          <a:p>
            <a:pPr lvl="1"/>
            <a:r>
              <a:rPr lang="en-US" dirty="0" smtClean="0">
                <a:solidFill>
                  <a:srgbClr val="FF00FF"/>
                </a:solidFill>
              </a:rPr>
              <a:t>Readiness for 21</a:t>
            </a:r>
            <a:r>
              <a:rPr lang="en-US" baseline="30000" dirty="0" smtClean="0">
                <a:solidFill>
                  <a:srgbClr val="FF00FF"/>
                </a:solidFill>
              </a:rPr>
              <a:t>st</a:t>
            </a:r>
            <a:r>
              <a:rPr lang="en-US" dirty="0" smtClean="0">
                <a:solidFill>
                  <a:srgbClr val="FF00FF"/>
                </a:solidFill>
              </a:rPr>
              <a:t> Century learning</a:t>
            </a:r>
          </a:p>
          <a:p>
            <a:pPr lvl="2"/>
            <a:r>
              <a:rPr lang="en-US" dirty="0" smtClean="0">
                <a:solidFill>
                  <a:srgbClr val="FF00FF"/>
                </a:solidFill>
              </a:rPr>
              <a:t>Hands-on &amp; Technology-based Experiences</a:t>
            </a:r>
            <a:endParaRPr lang="en-US" dirty="0">
              <a:solidFill>
                <a:srgbClr val="FF00FF"/>
              </a:solidFill>
            </a:endParaRPr>
          </a:p>
        </p:txBody>
      </p:sp>
    </p:spTree>
    <p:extLst>
      <p:ext uri="{BB962C8B-B14F-4D97-AF65-F5344CB8AC3E}">
        <p14:creationId xmlns:p14="http://schemas.microsoft.com/office/powerpoint/2010/main" val="33550628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Arts</a:t>
            </a:r>
            <a:endParaRPr lang="en-US" dirty="0"/>
          </a:p>
        </p:txBody>
      </p:sp>
      <p:pic>
        <p:nvPicPr>
          <p:cNvPr id="4" name="Content Placeholder 3" descr="IMG_1160.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544711"/>
            <a:ext cx="8253476" cy="4539094"/>
          </a:xfrm>
        </p:spPr>
      </p:pic>
    </p:spTree>
    <p:extLst>
      <p:ext uri="{BB962C8B-B14F-4D97-AF65-F5344CB8AC3E}">
        <p14:creationId xmlns:p14="http://schemas.microsoft.com/office/powerpoint/2010/main" val="32855048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FF"/>
                </a:solidFill>
              </a:rPr>
              <a:t>Visual Arts - Music</a:t>
            </a:r>
            <a:endParaRPr lang="en-US" dirty="0">
              <a:solidFill>
                <a:srgbClr val="FF00FF"/>
              </a:solidFill>
            </a:endParaRPr>
          </a:p>
        </p:txBody>
      </p:sp>
      <p:sp>
        <p:nvSpPr>
          <p:cNvPr id="3" name="Content Placeholder 2"/>
          <p:cNvSpPr>
            <a:spLocks noGrp="1"/>
          </p:cNvSpPr>
          <p:nvPr>
            <p:ph idx="1"/>
          </p:nvPr>
        </p:nvSpPr>
        <p:spPr/>
        <p:txBody>
          <a:bodyPr/>
          <a:lstStyle/>
          <a:p>
            <a:r>
              <a:rPr lang="en-US" dirty="0" smtClean="0"/>
              <a:t>Music Key Points</a:t>
            </a:r>
          </a:p>
          <a:p>
            <a:pPr lvl="1"/>
            <a:r>
              <a:rPr lang="en-US" dirty="0" smtClean="0">
                <a:solidFill>
                  <a:srgbClr val="FF6600"/>
                </a:solidFill>
              </a:rPr>
              <a:t>High quality acoustics</a:t>
            </a:r>
          </a:p>
          <a:p>
            <a:pPr lvl="1"/>
            <a:r>
              <a:rPr lang="en-US" dirty="0" smtClean="0">
                <a:solidFill>
                  <a:srgbClr val="0000FF"/>
                </a:solidFill>
              </a:rPr>
              <a:t>Adequate space</a:t>
            </a:r>
          </a:p>
          <a:p>
            <a:pPr lvl="1"/>
            <a:r>
              <a:rPr lang="en-US" dirty="0" smtClean="0">
                <a:solidFill>
                  <a:srgbClr val="FF0000"/>
                </a:solidFill>
              </a:rPr>
              <a:t>Flexibility</a:t>
            </a:r>
            <a:endParaRPr lang="en-US" dirty="0">
              <a:solidFill>
                <a:srgbClr val="FF0000"/>
              </a:solidFill>
            </a:endParaRPr>
          </a:p>
        </p:txBody>
      </p:sp>
    </p:spTree>
    <p:extLst>
      <p:ext uri="{BB962C8B-B14F-4D97-AF65-F5344CB8AC3E}">
        <p14:creationId xmlns:p14="http://schemas.microsoft.com/office/powerpoint/2010/main" val="9875457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a:t>
            </a:r>
            <a:endParaRPr lang="en-US" dirty="0"/>
          </a:p>
        </p:txBody>
      </p:sp>
      <p:pic>
        <p:nvPicPr>
          <p:cNvPr id="4" name="Content Placeholder 3" descr="IMG_1077.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333089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Learners Prefer:</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D</a:t>
            </a:r>
            <a:r>
              <a:rPr lang="en-US" dirty="0" smtClean="0"/>
              <a:t>oing </a:t>
            </a:r>
            <a:r>
              <a:rPr lang="en-US" dirty="0"/>
              <a:t>hands-</a:t>
            </a:r>
            <a:r>
              <a:rPr lang="en-US" dirty="0" smtClean="0"/>
              <a:t>on activities</a:t>
            </a:r>
            <a:endParaRPr lang="en-US" dirty="0"/>
          </a:p>
          <a:p>
            <a:pPr lvl="0"/>
            <a:r>
              <a:rPr lang="en-US" dirty="0"/>
              <a:t>V</a:t>
            </a:r>
            <a:r>
              <a:rPr lang="en-US" dirty="0" smtClean="0"/>
              <a:t>ariety</a:t>
            </a:r>
            <a:endParaRPr lang="en-US" dirty="0"/>
          </a:p>
          <a:p>
            <a:pPr lvl="0"/>
            <a:r>
              <a:rPr lang="en-US" dirty="0" smtClean="0"/>
              <a:t>Being connected </a:t>
            </a:r>
            <a:r>
              <a:rPr lang="en-US" dirty="0"/>
              <a:t>to technology</a:t>
            </a:r>
          </a:p>
          <a:p>
            <a:pPr lvl="0"/>
            <a:r>
              <a:rPr lang="en-US" dirty="0" smtClean="0"/>
              <a:t>Working collaboratively</a:t>
            </a:r>
            <a:endParaRPr lang="en-US" dirty="0"/>
          </a:p>
          <a:p>
            <a:pPr lvl="0"/>
            <a:r>
              <a:rPr lang="en-US" dirty="0" smtClean="0"/>
              <a:t>Solving real </a:t>
            </a:r>
            <a:r>
              <a:rPr lang="en-US" dirty="0"/>
              <a:t>world </a:t>
            </a:r>
            <a:r>
              <a:rPr lang="en-US" dirty="0" smtClean="0"/>
              <a:t>problems</a:t>
            </a:r>
          </a:p>
          <a:p>
            <a:pPr lvl="0"/>
            <a:r>
              <a:rPr lang="en-US" dirty="0" smtClean="0"/>
              <a:t>Producing </a:t>
            </a:r>
            <a:r>
              <a:rPr lang="en-US" dirty="0"/>
              <a:t>a product to represent learning</a:t>
            </a:r>
          </a:p>
          <a:p>
            <a:pPr lvl="0"/>
            <a:r>
              <a:rPr lang="en-US" dirty="0" smtClean="0"/>
              <a:t>Having </a:t>
            </a:r>
            <a:r>
              <a:rPr lang="en-US" dirty="0"/>
              <a:t>choice/</a:t>
            </a:r>
            <a:r>
              <a:rPr lang="en-US" dirty="0" smtClean="0"/>
              <a:t>control</a:t>
            </a:r>
          </a:p>
          <a:p>
            <a:pPr marL="0" lvl="0" indent="0">
              <a:buNone/>
            </a:pPr>
            <a:endParaRPr lang="en-US" dirty="0" smtClean="0"/>
          </a:p>
          <a:p>
            <a:pPr marL="0" lvl="0" indent="0" algn="ctr">
              <a:buNone/>
            </a:pPr>
            <a:r>
              <a:rPr lang="en-US" i="1" dirty="0" smtClean="0"/>
              <a:t>We need to create an environment for our learners to thrive!</a:t>
            </a:r>
            <a:endParaRPr lang="en-US" i="1" dirty="0"/>
          </a:p>
          <a:p>
            <a:pPr lvl="0"/>
            <a:endParaRPr lang="en-US" dirty="0"/>
          </a:p>
          <a:p>
            <a:pPr marL="0" indent="0">
              <a:buNone/>
            </a:pPr>
            <a:endParaRPr lang="en-US" dirty="0"/>
          </a:p>
        </p:txBody>
      </p:sp>
    </p:spTree>
    <p:extLst>
      <p:ext uri="{BB962C8B-B14F-4D97-AF65-F5344CB8AC3E}">
        <p14:creationId xmlns:p14="http://schemas.microsoft.com/office/powerpoint/2010/main" val="5685687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Future Demands That Our Students: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Can work collaboratively.</a:t>
            </a:r>
          </a:p>
          <a:p>
            <a:r>
              <a:rPr lang="en-US" dirty="0" smtClean="0"/>
              <a:t>Can think flexibly.</a:t>
            </a:r>
          </a:p>
          <a:p>
            <a:r>
              <a:rPr lang="en-US" dirty="0" smtClean="0"/>
              <a:t>Can utilize and integrate technology seamlessly in order to solve problems.</a:t>
            </a:r>
            <a:endParaRPr lang="en-US" dirty="0"/>
          </a:p>
          <a:p>
            <a:r>
              <a:rPr lang="en-US" dirty="0" smtClean="0"/>
              <a:t>Can access the world.</a:t>
            </a:r>
          </a:p>
          <a:p>
            <a:r>
              <a:rPr lang="en-US" dirty="0" smtClean="0"/>
              <a:t>Can produce and innovate.</a:t>
            </a:r>
          </a:p>
          <a:p>
            <a:pPr marL="0" indent="0">
              <a:buNone/>
            </a:pPr>
            <a:endParaRPr lang="en-US" dirty="0" smtClean="0"/>
          </a:p>
          <a:p>
            <a:pPr marL="0" indent="0" algn="ctr">
              <a:buNone/>
            </a:pPr>
            <a:r>
              <a:rPr lang="en-US" i="1" dirty="0" smtClean="0"/>
              <a:t>We need to create spaces that allow students to build these skills!</a:t>
            </a:r>
            <a:endParaRPr lang="en-US" i="1" dirty="0"/>
          </a:p>
        </p:txBody>
      </p:sp>
    </p:spTree>
    <p:extLst>
      <p:ext uri="{BB962C8B-B14F-4D97-AF65-F5344CB8AC3E}">
        <p14:creationId xmlns:p14="http://schemas.microsoft.com/office/powerpoint/2010/main" val="14081335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Canton Local Graduate</a:t>
            </a:r>
            <a:endParaRPr lang="en-US" dirty="0"/>
          </a:p>
        </p:txBody>
      </p:sp>
      <p:pic>
        <p:nvPicPr>
          <p:cNvPr id="5" name="Content Placeholder 4" descr="Portrait of a CS Graduate.jpg"/>
          <p:cNvPicPr>
            <a:picLocks noGrp="1" noChangeAspect="1"/>
          </p:cNvPicPr>
          <p:nvPr>
            <p:ph idx="1"/>
          </p:nvPr>
        </p:nvPicPr>
        <p:blipFill>
          <a:blip r:embed="rId2">
            <a:extLst>
              <a:ext uri="{28A0092B-C50C-407E-A947-70E740481C1C}">
                <a14:useLocalDpi xmlns:a14="http://schemas.microsoft.com/office/drawing/2010/main" val="0"/>
              </a:ext>
            </a:extLst>
          </a:blip>
          <a:srcRect t="22835" b="22835"/>
          <a:stretch>
            <a:fillRect/>
          </a:stretch>
        </p:blipFill>
        <p:spPr/>
      </p:pic>
    </p:spTree>
    <p:extLst>
      <p:ext uri="{BB962C8B-B14F-4D97-AF65-F5344CB8AC3E}">
        <p14:creationId xmlns:p14="http://schemas.microsoft.com/office/powerpoint/2010/main" val="29812057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Steelcase </a:t>
            </a:r>
            <a:r>
              <a:rPr lang="en-US" dirty="0" err="1" smtClean="0"/>
              <a:t>Universit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cstate="print"/>
          <a:srcRect/>
          <a:stretch>
            <a:fillRect/>
          </a:stretch>
        </p:blipFill>
        <p:spPr bwMode="auto">
          <a:xfrm>
            <a:off x="457200" y="462338"/>
            <a:ext cx="8229600" cy="6172200"/>
          </a:xfrm>
          <a:prstGeom prst="rect">
            <a:avLst/>
          </a:prstGeom>
          <a:noFill/>
          <a:ln w="9525">
            <a:noFill/>
            <a:miter lim="800000"/>
            <a:headEnd/>
            <a:tailEnd/>
          </a:ln>
          <a:effectLst/>
        </p:spPr>
      </p:pic>
    </p:spTree>
    <p:extLst>
      <p:ext uri="{BB962C8B-B14F-4D97-AF65-F5344CB8AC3E}">
        <p14:creationId xmlns:p14="http://schemas.microsoft.com/office/powerpoint/2010/main" val="9120456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Active learning graphic_30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33399"/>
            <a:ext cx="8229600" cy="6245968"/>
          </a:xfrm>
          <a:prstGeom prst="rect">
            <a:avLst/>
          </a:prstGeom>
        </p:spPr>
      </p:pic>
    </p:spTree>
    <p:extLst>
      <p:ext uri="{BB962C8B-B14F-4D97-AF65-F5344CB8AC3E}">
        <p14:creationId xmlns:p14="http://schemas.microsoft.com/office/powerpoint/2010/main" val="4115404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a:t>
            </a:r>
            <a:endParaRPr lang="en-US" dirty="0"/>
          </a:p>
        </p:txBody>
      </p:sp>
      <p:pic>
        <p:nvPicPr>
          <p:cNvPr id="4" name="Content Placeholder 3" descr="photo (15).JPG"/>
          <p:cNvPicPr>
            <a:picLocks noGrp="1" noChangeAspect="1"/>
          </p:cNvPicPr>
          <p:nvPr>
            <p:ph idx="1"/>
          </p:nvPr>
        </p:nvPicPr>
        <p:blipFill>
          <a:blip r:embed="rId3">
            <a:extLst>
              <a:ext uri="{28A0092B-C50C-407E-A947-70E740481C1C}">
                <a14:useLocalDpi xmlns:a14="http://schemas.microsoft.com/office/drawing/2010/main" val="0"/>
              </a:ext>
            </a:extLst>
          </a:blip>
          <a:srcRect t="10331" b="10331"/>
          <a:stretch>
            <a:fillRect/>
          </a:stretch>
        </p:blipFill>
        <p:spPr/>
      </p:pic>
    </p:spTree>
    <p:extLst>
      <p:ext uri="{BB962C8B-B14F-4D97-AF65-F5344CB8AC3E}">
        <p14:creationId xmlns:p14="http://schemas.microsoft.com/office/powerpoint/2010/main" val="39014193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a:t>
            </a:r>
            <a:endParaRPr lang="en-US" dirty="0"/>
          </a:p>
        </p:txBody>
      </p:sp>
      <p:pic>
        <p:nvPicPr>
          <p:cNvPr id="4" name="Content Placeholder 3" descr="photo (16).JPG"/>
          <p:cNvPicPr>
            <a:picLocks noGrp="1" noChangeAspect="1"/>
          </p:cNvPicPr>
          <p:nvPr>
            <p:ph idx="1"/>
          </p:nvPr>
        </p:nvPicPr>
        <p:blipFill>
          <a:blip r:embed="rId3">
            <a:extLst>
              <a:ext uri="{28A0092B-C50C-407E-A947-70E740481C1C}">
                <a14:useLocalDpi xmlns:a14="http://schemas.microsoft.com/office/drawing/2010/main" val="0"/>
              </a:ext>
            </a:extLst>
          </a:blip>
          <a:srcRect t="10331" b="10331"/>
          <a:stretch>
            <a:fillRect/>
          </a:stretch>
        </p:blipFill>
        <p:spPr/>
      </p:pic>
    </p:spTree>
    <p:extLst>
      <p:ext uri="{BB962C8B-B14F-4D97-AF65-F5344CB8AC3E}">
        <p14:creationId xmlns:p14="http://schemas.microsoft.com/office/powerpoint/2010/main" val="559551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Fine Arts</a:t>
            </a:r>
            <a:endParaRPr lang="en-US" dirty="0"/>
          </a:p>
        </p:txBody>
      </p:sp>
      <p:sp>
        <p:nvSpPr>
          <p:cNvPr id="3" name="Content Placeholder 2"/>
          <p:cNvSpPr>
            <a:spLocks noGrp="1"/>
          </p:cNvSpPr>
          <p:nvPr>
            <p:ph idx="1"/>
          </p:nvPr>
        </p:nvSpPr>
        <p:spPr/>
        <p:txBody>
          <a:bodyPr>
            <a:normAutofit lnSpcReduction="10000"/>
          </a:bodyPr>
          <a:lstStyle/>
          <a:p>
            <a:r>
              <a:rPr lang="en-US" b="1" dirty="0" smtClean="0">
                <a:solidFill>
                  <a:srgbClr val="FF0000"/>
                </a:solidFill>
              </a:rPr>
              <a:t>Top Priorities:</a:t>
            </a:r>
          </a:p>
          <a:p>
            <a:pPr lvl="1"/>
            <a:r>
              <a:rPr lang="en-US" dirty="0" smtClean="0">
                <a:solidFill>
                  <a:srgbClr val="0000FF"/>
                </a:solidFill>
              </a:rPr>
              <a:t>Identify design priorities to meet the needs of our students </a:t>
            </a:r>
            <a:r>
              <a:rPr lang="en-US" u="sng" dirty="0" smtClean="0">
                <a:solidFill>
                  <a:srgbClr val="0000FF"/>
                </a:solidFill>
              </a:rPr>
              <a:t>NOW &amp; in the FUTURE</a:t>
            </a:r>
          </a:p>
          <a:p>
            <a:pPr lvl="1"/>
            <a:r>
              <a:rPr lang="en-US" dirty="0" smtClean="0">
                <a:solidFill>
                  <a:srgbClr val="FF6600"/>
                </a:solidFill>
              </a:rPr>
              <a:t>Emphasize </a:t>
            </a:r>
            <a:r>
              <a:rPr lang="en-US" b="1" i="1" dirty="0" smtClean="0">
                <a:solidFill>
                  <a:srgbClr val="FF6600"/>
                </a:solidFill>
              </a:rPr>
              <a:t>design for performance &amp; exhibition </a:t>
            </a:r>
            <a:r>
              <a:rPr lang="en-US" dirty="0" smtClean="0">
                <a:solidFill>
                  <a:srgbClr val="FF6600"/>
                </a:solidFill>
              </a:rPr>
              <a:t>spaces throughout the school where students’ </a:t>
            </a:r>
            <a:r>
              <a:rPr lang="en-US" b="1" dirty="0" smtClean="0">
                <a:solidFill>
                  <a:srgbClr val="FF6600"/>
                </a:solidFill>
              </a:rPr>
              <a:t>products &amp; performances </a:t>
            </a:r>
            <a:r>
              <a:rPr lang="en-US" dirty="0" smtClean="0">
                <a:solidFill>
                  <a:srgbClr val="FF6600"/>
                </a:solidFill>
              </a:rPr>
              <a:t>are displayed for the school &amp; community</a:t>
            </a:r>
          </a:p>
          <a:p>
            <a:pPr lvl="1"/>
            <a:r>
              <a:rPr lang="en-US" dirty="0" smtClean="0">
                <a:solidFill>
                  <a:srgbClr val="800080"/>
                </a:solidFill>
              </a:rPr>
              <a:t>Set up the infrastructure to support future equipment additions that are outside of our current budget</a:t>
            </a:r>
            <a:endParaRPr lang="en-US" dirty="0">
              <a:solidFill>
                <a:srgbClr val="800080"/>
              </a:solidFill>
            </a:endParaRPr>
          </a:p>
        </p:txBody>
      </p:sp>
    </p:spTree>
    <p:extLst>
      <p:ext uri="{BB962C8B-B14F-4D97-AF65-F5344CB8AC3E}">
        <p14:creationId xmlns:p14="http://schemas.microsoft.com/office/powerpoint/2010/main" val="16027271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2723</TotalTime>
  <Words>422</Words>
  <Application>Microsoft Macintosh PowerPoint</Application>
  <PresentationFormat>On-screen Show (4:3)</PresentationFormat>
  <Paragraphs>50</Paragraphs>
  <Slides>13</Slides>
  <Notes>4</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New Canton South High School</vt:lpstr>
      <vt:lpstr>Our Learners Prefer:</vt:lpstr>
      <vt:lpstr>The Future Demands That Our Students:</vt:lpstr>
      <vt:lpstr>Our Canton Local Graduate</vt:lpstr>
      <vt:lpstr>Steelcase Universit</vt:lpstr>
      <vt:lpstr>PowerPoint Presentation</vt:lpstr>
      <vt:lpstr>Classroom</vt:lpstr>
      <vt:lpstr>Classroom</vt:lpstr>
      <vt:lpstr>Fine Arts</vt:lpstr>
      <vt:lpstr>Fine Arts – Visual Art</vt:lpstr>
      <vt:lpstr>Visual Arts</vt:lpstr>
      <vt:lpstr>Visual Arts - Music</vt:lpstr>
      <vt:lpstr>Music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Canton South High School</dc:title>
  <dc:creator>Lynn Rudd</dc:creator>
  <cp:lastModifiedBy>Kim Redmond</cp:lastModifiedBy>
  <cp:revision>7</cp:revision>
  <dcterms:created xsi:type="dcterms:W3CDTF">2014-03-07T15:27:30Z</dcterms:created>
  <dcterms:modified xsi:type="dcterms:W3CDTF">2014-03-12T17:07:26Z</dcterms:modified>
</cp:coreProperties>
</file>